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59" r:id="rId7"/>
    <p:sldId id="258" r:id="rId8"/>
    <p:sldId id="261" r:id="rId9"/>
    <p:sldId id="260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B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3536-9627-451D-9CD8-31B17591D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92317-5C1E-4041-BBA7-A98CA3500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A819C-7E9A-4524-85B5-C19D0D7CA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F982-F620-42DD-8E30-7AE2DD8A419B}" type="datetimeFigureOut">
              <a:rPr lang="en-GB" smtClean="0"/>
              <a:t>25/05/2019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66F8B-E095-48E4-9DDA-5E4DF6AA8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F32B4-8B04-41D3-91C1-694220699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8B9E2-1B48-4CF2-A756-D3F3688CCA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615093"/>
      </p:ext>
    </p:extLst>
  </p:cSld>
  <p:clrMapOvr>
    <a:masterClrMapping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34CED-5ECF-4791-B7D7-62880829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3F0D2-5016-4058-8430-D0E08B24D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B2DDA-DA5F-4CCD-A6A7-475F8BAF7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F982-F620-42DD-8E30-7AE2DD8A419B}" type="datetimeFigureOut">
              <a:rPr lang="en-GB" smtClean="0"/>
              <a:t>25/05/2019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C8E74-00FD-4AC5-8100-82C69BFE5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54888-87AF-413D-81DC-BA29BC96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8B9E2-1B48-4CF2-A756-D3F3688CCA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57424"/>
      </p:ext>
    </p:extLst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78AFEA-FA62-4E96-935C-4DEB0EAD7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8466EC-FAE7-48B9-B073-0F67CF278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846E-6336-4036-8F06-651B0223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F982-F620-42DD-8E30-7AE2DD8A419B}" type="datetimeFigureOut">
              <a:rPr lang="en-GB" smtClean="0"/>
              <a:t>25/05/2019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8B26C-CD71-4E8E-A5CE-3F894537C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4018B-E532-4700-9AAC-52CC77E7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8B9E2-1B48-4CF2-A756-D3F3688CCA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308842"/>
      </p:ext>
    </p:extLst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5CAC-4D1F-4E46-BAB5-B3632D44F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4535D-27E6-41C1-B1EC-D1B15333D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725FC-13F1-4691-86D6-BB20D68B4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F982-F620-42DD-8E30-7AE2DD8A419B}" type="datetimeFigureOut">
              <a:rPr lang="en-GB" smtClean="0"/>
              <a:t>25/05/2019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0449D-7445-4018-A3E4-B86F28D5F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0D7F3-2DB5-4FB2-BFE2-FFA208BC1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8B9E2-1B48-4CF2-A756-D3F3688CCA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499413"/>
      </p:ext>
    </p:extLst>
  </p:cSld>
  <p:clrMapOvr>
    <a:masterClrMapping/>
  </p:clrMapOvr>
  <p:transition spd="med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58B17-DAB1-4D27-AA03-4CF5B08D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ACE4D-C742-4A8C-B996-052F8588D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F213E-0028-491D-9AFC-2DBC6BD0A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F982-F620-42DD-8E30-7AE2DD8A419B}" type="datetimeFigureOut">
              <a:rPr lang="en-GB" smtClean="0"/>
              <a:t>25/05/2019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09361-BD0B-49B7-A5DF-30DA2B1E5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BA0B6-C968-4326-AF81-3126A02D1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8B9E2-1B48-4CF2-A756-D3F3688CCA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176640"/>
      </p:ext>
    </p:extLst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A51B-DD21-4F56-8053-7C1930AD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EA47B-43F6-42CD-B789-BBAC7A209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920E2-AD79-4CFC-9E1F-E48D76B8F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B29FD-84B4-4281-AC51-11F93B280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F982-F620-42DD-8E30-7AE2DD8A419B}" type="datetimeFigureOut">
              <a:rPr lang="en-GB" smtClean="0"/>
              <a:t>25/05/2019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672E9-0A36-4869-8CEC-58CE9B8F9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6A315-5C48-44B3-84B9-F85A1C3A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8B9E2-1B48-4CF2-A756-D3F3688CCA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539023"/>
      </p:ext>
    </p:extLst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57ED-3CF8-448D-A9BE-6C5A5503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0675D-37C1-4314-88CE-D72FD330A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E71BE-0D63-49DF-A896-B9DCF8894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9CFC01-3178-4314-A8A5-2785B46CD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C9D3CB-D702-492D-B6A8-BF7473862A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F0F726-5E1E-45C7-BA7B-046D7A54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F982-F620-42DD-8E30-7AE2DD8A419B}" type="datetimeFigureOut">
              <a:rPr lang="en-GB" smtClean="0"/>
              <a:t>25/05/2019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3E090D-1138-4E81-BD56-23772EFFA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F985B5-D968-444E-8C8F-B05965A1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8B9E2-1B48-4CF2-A756-D3F3688CCA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574860"/>
      </p:ext>
    </p:extLst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363A-82E1-4B8C-B7A0-326ED34D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9171B-38DE-464C-BD89-19C512749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F982-F620-42DD-8E30-7AE2DD8A419B}" type="datetimeFigureOut">
              <a:rPr lang="en-GB" smtClean="0"/>
              <a:t>25/05/2019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8C964-DDD8-4A9E-91DB-55E8733D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AFF11-5513-4091-AEBB-F11986A7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8B9E2-1B48-4CF2-A756-D3F3688CCA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051551"/>
      </p:ext>
    </p:extLst>
  </p:cSld>
  <p:clrMapOvr>
    <a:masterClrMapping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F6500-E1AA-49DA-91EE-36C81AD26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F982-F620-42DD-8E30-7AE2DD8A419B}" type="datetimeFigureOut">
              <a:rPr lang="en-GB" smtClean="0"/>
              <a:t>25/05/2019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32B619-2F0A-47FF-9314-7D5CB5C01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A5532-5FA2-487A-A436-E9B7E83F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8B9E2-1B48-4CF2-A756-D3F3688CCA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118239"/>
      </p:ext>
    </p:extLst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585A5-96C1-450B-B9FE-A64FE92CC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0BB8B-7014-4C34-8A9F-866B9245E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D3B60E-C3EF-483A-8668-137AC95CF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A2AF8-47B9-40FE-9255-919C1FBC6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F982-F620-42DD-8E30-7AE2DD8A419B}" type="datetimeFigureOut">
              <a:rPr lang="en-GB" smtClean="0"/>
              <a:t>25/05/2019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7369A-CDF4-49C6-9F6A-A26CBC7D2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1FFC4-7C74-4BC4-A0D8-3E2A185C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8B9E2-1B48-4CF2-A756-D3F3688CCA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590790"/>
      </p:ext>
    </p:extLst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1C7B-649A-49F9-9C1F-92CD99BB5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F1741-D592-4ADA-BED3-445E017CC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B94F6-E9EC-4661-A575-9BC364419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02243-9131-4CEE-B018-FD44FB1B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F982-F620-42DD-8E30-7AE2DD8A419B}" type="datetimeFigureOut">
              <a:rPr lang="en-GB" smtClean="0"/>
              <a:t>25/05/2019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DCC01-0061-4CAE-96D4-14CD25777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B53620-24D5-494B-A04A-C33BA2233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8B9E2-1B48-4CF2-A756-D3F3688CCA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993129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67B786-8D96-455D-B6F5-ACEDD48E8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1119A-D780-4658-B0CD-1DE8F2E55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EBCB6-4D74-43A8-A1E2-C952D003ED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0F982-F620-42DD-8E30-7AE2DD8A419B}" type="datetimeFigureOut">
              <a:rPr lang="en-GB" smtClean="0"/>
              <a:t>25/05/2019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D5BC2-1A49-41D0-BA87-22285D90F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FD9A7-EA0E-4ED4-B30C-7CA6B68B4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8B9E2-1B48-4CF2-A756-D3F3688CCA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999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E1AFA-DB4B-43EB-826B-E9B3F249D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520791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chemeClr val="bg1"/>
                </a:solidFill>
                <a:latin typeface="Gabriola" panose="04040605051002020D02" pitchFamily="82" charset="0"/>
              </a:rPr>
              <a:t>Intelligent And Weather Adaptive Street </a:t>
            </a:r>
            <a:br>
              <a:rPr lang="en-US" sz="7200" b="1" dirty="0">
                <a:solidFill>
                  <a:schemeClr val="bg1"/>
                </a:solidFill>
                <a:latin typeface="Gabriola" panose="04040605051002020D02" pitchFamily="82" charset="0"/>
              </a:rPr>
            </a:br>
            <a:r>
              <a:rPr lang="en-US" sz="7200" b="1" dirty="0">
                <a:solidFill>
                  <a:schemeClr val="bg1"/>
                </a:solidFill>
                <a:latin typeface="Gabriola" panose="04040605051002020D02" pitchFamily="82" charset="0"/>
              </a:rPr>
              <a:t>Lighting System</a:t>
            </a:r>
            <a:br>
              <a:rPr lang="en-US" sz="7200" b="1" dirty="0">
                <a:solidFill>
                  <a:schemeClr val="bg1"/>
                </a:solidFill>
                <a:latin typeface="Gabriola" panose="04040605051002020D02" pitchFamily="82" charset="0"/>
              </a:rPr>
            </a:br>
            <a:endParaRPr lang="en-GB" sz="7200" dirty="0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173664"/>
      </p:ext>
    </p:extLst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808597"/>
      </p:ext>
    </p:extLst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52DA-611E-4174-B279-C6FD3ECB4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8800" dirty="0">
                <a:solidFill>
                  <a:schemeClr val="bg1"/>
                </a:solidFill>
                <a:latin typeface="Gabriola" panose="04040605051002020D02" pitchFamily="82" charset="0"/>
              </a:rPr>
              <a:t>Project Description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83937-3ED6-494C-89FA-FFC896F5F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Segoe Print" panose="02000600000000000000" pitchFamily="2" charset="0"/>
              </a:rPr>
              <a:t>This project will be used to transform lighting from a simple illumination source into a smart infrastructure of the project. IOT will help in connecting the internet with the lighting system.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Segoe Print" panose="02000600000000000000" pitchFamily="2" charset="0"/>
              </a:rPr>
              <a:t>Helps in sensing the environment and providing the lighting accordingly leading to efficient use of </a:t>
            </a:r>
            <a:r>
              <a:rPr lang="en-GB" sz="2000" dirty="0">
                <a:solidFill>
                  <a:schemeClr val="bg1"/>
                </a:solidFill>
                <a:latin typeface="Segoe Print" panose="02000600000000000000" pitchFamily="2" charset="0"/>
              </a:rPr>
              <a:t>electricity and saving energy.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Segoe Print" panose="02000600000000000000" pitchFamily="2" charset="0"/>
              </a:rPr>
              <a:t>The project helps in controlling the street lights wirelessly in a centralized manner.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Segoe Print" panose="02000600000000000000" pitchFamily="2" charset="0"/>
              </a:rPr>
              <a:t>The lights can be switched ON and OFF anytime anywhere.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Segoe Print" panose="02000600000000000000" pitchFamily="2" charset="0"/>
              </a:rPr>
              <a:t>Also, the intensity of the light can also be controlled according to the level of darkness in the surrounding environment</a:t>
            </a:r>
            <a:endParaRPr lang="en-GB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236978"/>
      </p:ext>
    </p:extLst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07D2-6755-4E07-B4CC-9F9A1873E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6600" b="1" dirty="0">
                <a:latin typeface="Gabriola" panose="04040605051002020D02" pitchFamily="82" charset="0"/>
              </a:rPr>
              <a:t>Disadvantages Of The Existing System</a:t>
            </a:r>
            <a:endParaRPr lang="en-GB" sz="6600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1C30F-0692-4976-B04C-41718EA27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GB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pPr lvl="0"/>
            <a:r>
              <a:rPr lang="en-GB" sz="2000" dirty="0">
                <a:solidFill>
                  <a:schemeClr val="bg1"/>
                </a:solidFill>
                <a:latin typeface="Segoe Print" panose="02000600000000000000" pitchFamily="2" charset="0"/>
              </a:rPr>
              <a:t>Manual switching ON/OFF is done on the street lights.</a:t>
            </a:r>
          </a:p>
          <a:p>
            <a:pPr lvl="0"/>
            <a:endParaRPr lang="en-GB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pPr lvl="0"/>
            <a:r>
              <a:rPr lang="en-GB" sz="2000" dirty="0">
                <a:solidFill>
                  <a:schemeClr val="bg1"/>
                </a:solidFill>
                <a:latin typeface="Segoe Print" panose="02000600000000000000" pitchFamily="2" charset="0"/>
              </a:rPr>
              <a:t> More Energy Consumption due to the sodium vapour lamps. </a:t>
            </a:r>
          </a:p>
          <a:p>
            <a:pPr lvl="0"/>
            <a:endParaRPr lang="en-GB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pPr lvl="0"/>
            <a:r>
              <a:rPr lang="en-GB" sz="2000" dirty="0">
                <a:solidFill>
                  <a:schemeClr val="bg1"/>
                </a:solidFill>
                <a:latin typeface="Segoe Print" panose="02000600000000000000" pitchFamily="2" charset="0"/>
              </a:rPr>
              <a:t> Expensive, Since light is made to be ON the entire night. </a:t>
            </a:r>
          </a:p>
          <a:p>
            <a:pPr lvl="0"/>
            <a:endParaRPr lang="en-GB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pPr lvl="0"/>
            <a:r>
              <a:rPr lang="en-GB" sz="2000" dirty="0">
                <a:solidFill>
                  <a:schemeClr val="bg1"/>
                </a:solidFill>
                <a:latin typeface="Segoe Print" panose="02000600000000000000" pitchFamily="2" charset="0"/>
              </a:rPr>
              <a:t> More man power is required and periodic check is a must. </a:t>
            </a: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0431"/>
      </p:ext>
    </p:extLst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CAC0-2E37-4748-9D33-61C35A698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Gabriola" panose="04040605051002020D02" pitchFamily="82" charset="0"/>
              </a:rPr>
              <a:t>Advantages Of The Proposed System</a:t>
            </a:r>
            <a:endParaRPr lang="en-GB" sz="6600" dirty="0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98431-CBE0-452D-8FB8-38CE94439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GB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pPr lvl="0"/>
            <a:r>
              <a:rPr lang="en-GB" sz="2000" dirty="0">
                <a:solidFill>
                  <a:schemeClr val="bg1"/>
                </a:solidFill>
                <a:latin typeface="Segoe Print" panose="02000600000000000000" pitchFamily="2" charset="0"/>
              </a:rPr>
              <a:t>Automated switching ON/OFF of the street lights  </a:t>
            </a:r>
          </a:p>
          <a:p>
            <a:pPr lvl="0"/>
            <a:r>
              <a:rPr lang="en-GB" sz="2000" dirty="0">
                <a:solidFill>
                  <a:schemeClr val="bg1"/>
                </a:solidFill>
                <a:latin typeface="Segoe Print" panose="02000600000000000000" pitchFamily="2" charset="0"/>
              </a:rPr>
              <a:t> The light pollution is reduced. </a:t>
            </a:r>
          </a:p>
          <a:p>
            <a:pPr lvl="0"/>
            <a:r>
              <a:rPr lang="en-GB" sz="2000" dirty="0">
                <a:solidFill>
                  <a:schemeClr val="bg1"/>
                </a:solidFill>
                <a:latin typeface="Segoe Print" panose="02000600000000000000" pitchFamily="2" charset="0"/>
              </a:rPr>
              <a:t>The communication is made wireless. </a:t>
            </a:r>
          </a:p>
          <a:p>
            <a:pPr lvl="0"/>
            <a:r>
              <a:rPr lang="en-GB" sz="2000" dirty="0">
                <a:solidFill>
                  <a:schemeClr val="bg1"/>
                </a:solidFill>
                <a:latin typeface="Segoe Print" panose="02000600000000000000" pitchFamily="2" charset="0"/>
              </a:rPr>
              <a:t>The cost is significantly reduced because sodium vapour lamps are replaced by LED Energy is consumed more. </a:t>
            </a:r>
          </a:p>
          <a:p>
            <a:pPr lvl="0"/>
            <a:r>
              <a:rPr lang="en-GB" sz="2000" dirty="0">
                <a:solidFill>
                  <a:schemeClr val="bg1"/>
                </a:solidFill>
                <a:latin typeface="Segoe Print" panose="02000600000000000000" pitchFamily="2" charset="0"/>
              </a:rPr>
              <a:t> Man power is entirely eliminated </a:t>
            </a: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60199"/>
      </p:ext>
    </p:extLst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E38CEA-CAFA-4163-B42B-39BC6979CC49}"/>
              </a:ext>
            </a:extLst>
          </p:cNvPr>
          <p:cNvSpPr/>
          <p:nvPr/>
        </p:nvSpPr>
        <p:spPr>
          <a:xfrm>
            <a:off x="638174" y="1933575"/>
            <a:ext cx="1552575" cy="61912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Mode</a:t>
            </a:r>
          </a:p>
          <a:p>
            <a:pPr algn="ctr"/>
            <a:r>
              <a:rPr lang="en-IN" dirty="0"/>
              <a:t>selection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CF10DC-31D9-4F83-83D8-10DB797B49FD}"/>
              </a:ext>
            </a:extLst>
          </p:cNvPr>
          <p:cNvCxnSpPr>
            <a:cxnSpLocks/>
          </p:cNvCxnSpPr>
          <p:nvPr/>
        </p:nvCxnSpPr>
        <p:spPr>
          <a:xfrm flipH="1">
            <a:off x="533399" y="2752725"/>
            <a:ext cx="561975" cy="16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C54460-9E5D-4579-989C-05C62C73C0A4}"/>
              </a:ext>
            </a:extLst>
          </p:cNvPr>
          <p:cNvCxnSpPr>
            <a:cxnSpLocks/>
          </p:cNvCxnSpPr>
          <p:nvPr/>
        </p:nvCxnSpPr>
        <p:spPr>
          <a:xfrm>
            <a:off x="1545430" y="2752725"/>
            <a:ext cx="769145" cy="16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65E8BF-5B25-4053-A6FF-B8B64385DC4B}"/>
              </a:ext>
            </a:extLst>
          </p:cNvPr>
          <p:cNvSpPr/>
          <p:nvPr/>
        </p:nvSpPr>
        <p:spPr>
          <a:xfrm>
            <a:off x="638174" y="600075"/>
            <a:ext cx="1552575" cy="61912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146441F-4DC5-4800-8D2D-599D06967393}"/>
              </a:ext>
            </a:extLst>
          </p:cNvPr>
          <p:cNvSpPr/>
          <p:nvPr/>
        </p:nvSpPr>
        <p:spPr>
          <a:xfrm>
            <a:off x="133349" y="4552950"/>
            <a:ext cx="1162051" cy="4476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manual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A9C4396-19E2-455C-8749-B4DD0A911E13}"/>
              </a:ext>
            </a:extLst>
          </p:cNvPr>
          <p:cNvSpPr/>
          <p:nvPr/>
        </p:nvSpPr>
        <p:spPr>
          <a:xfrm>
            <a:off x="1930002" y="4552950"/>
            <a:ext cx="1270398" cy="4476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Automatic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481B71-AF79-4204-9E2E-29C535A4C085}"/>
              </a:ext>
            </a:extLst>
          </p:cNvPr>
          <p:cNvSpPr/>
          <p:nvPr/>
        </p:nvSpPr>
        <p:spPr>
          <a:xfrm>
            <a:off x="133349" y="5662612"/>
            <a:ext cx="1162051" cy="4476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On / Off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FBCFA2-A9C5-4D72-BFC4-9DC0F21D9364}"/>
              </a:ext>
            </a:extLst>
          </p:cNvPr>
          <p:cNvCxnSpPr/>
          <p:nvPr/>
        </p:nvCxnSpPr>
        <p:spPr>
          <a:xfrm>
            <a:off x="714374" y="5076825"/>
            <a:ext cx="0" cy="51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FEE619-8594-4B84-A246-5417B6A41B6B}"/>
              </a:ext>
            </a:extLst>
          </p:cNvPr>
          <p:cNvCxnSpPr/>
          <p:nvPr/>
        </p:nvCxnSpPr>
        <p:spPr>
          <a:xfrm>
            <a:off x="1414461" y="1352550"/>
            <a:ext cx="0" cy="51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25F23A7-B854-42C4-A96A-6C82F1308471}"/>
              </a:ext>
            </a:extLst>
          </p:cNvPr>
          <p:cNvSpPr/>
          <p:nvPr/>
        </p:nvSpPr>
        <p:spPr>
          <a:xfrm>
            <a:off x="4201714" y="4552950"/>
            <a:ext cx="1394223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Coordinator</a:t>
            </a:r>
          </a:p>
          <a:p>
            <a:pPr algn="ctr"/>
            <a:r>
              <a:rPr lang="en-IN" dirty="0"/>
              <a:t>Device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D478811-DAEF-49A5-B4CD-5D52608492A7}"/>
              </a:ext>
            </a:extLst>
          </p:cNvPr>
          <p:cNvSpPr/>
          <p:nvPr/>
        </p:nvSpPr>
        <p:spPr>
          <a:xfrm>
            <a:off x="7231854" y="6053135"/>
            <a:ext cx="1270398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LDR sensor </a:t>
            </a:r>
          </a:p>
          <a:p>
            <a:pPr algn="ctr"/>
            <a:r>
              <a:rPr lang="en-IN" dirty="0"/>
              <a:t>data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6FE699-18FA-4C94-A011-226B3F6393B9}"/>
              </a:ext>
            </a:extLst>
          </p:cNvPr>
          <p:cNvSpPr/>
          <p:nvPr/>
        </p:nvSpPr>
        <p:spPr>
          <a:xfrm>
            <a:off x="3968350" y="5886449"/>
            <a:ext cx="2127650" cy="7810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Light intensity mapped with sensor data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35BC56D-E535-4FBB-9257-4BFF4EE4312B}"/>
              </a:ext>
            </a:extLst>
          </p:cNvPr>
          <p:cNvSpPr/>
          <p:nvPr/>
        </p:nvSpPr>
        <p:spPr>
          <a:xfrm>
            <a:off x="6957711" y="4391024"/>
            <a:ext cx="1818683" cy="84772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transmission through nrf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75ABA91-13BF-46F1-87EB-D1D6137B27A4}"/>
              </a:ext>
            </a:extLst>
          </p:cNvPr>
          <p:cNvSpPr/>
          <p:nvPr/>
        </p:nvSpPr>
        <p:spPr>
          <a:xfrm>
            <a:off x="10138168" y="4514849"/>
            <a:ext cx="1394223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Receiver street lights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781A24-A8EF-4D22-99C4-A8A262842022}"/>
              </a:ext>
            </a:extLst>
          </p:cNvPr>
          <p:cNvSpPr/>
          <p:nvPr/>
        </p:nvSpPr>
        <p:spPr>
          <a:xfrm>
            <a:off x="4212426" y="2490787"/>
            <a:ext cx="1394223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State of street light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F0E1D07-89E7-4AD6-92CE-746D29DAD9EC}"/>
              </a:ext>
            </a:extLst>
          </p:cNvPr>
          <p:cNvSpPr/>
          <p:nvPr/>
        </p:nvSpPr>
        <p:spPr>
          <a:xfrm>
            <a:off x="3967447" y="619127"/>
            <a:ext cx="1552575" cy="619124"/>
          </a:xfrm>
          <a:prstGeom prst="roundRect">
            <a:avLst>
              <a:gd name="adj" fmla="val 727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transfer to cloud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C0DD27-B570-4DD7-B0FB-AC21254D5C5D}"/>
              </a:ext>
            </a:extLst>
          </p:cNvPr>
          <p:cNvCxnSpPr>
            <a:cxnSpLocks/>
          </p:cNvCxnSpPr>
          <p:nvPr/>
        </p:nvCxnSpPr>
        <p:spPr>
          <a:xfrm>
            <a:off x="3343275" y="4776786"/>
            <a:ext cx="781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158E07B-4BA1-4411-9183-A519DCF49750}"/>
              </a:ext>
            </a:extLst>
          </p:cNvPr>
          <p:cNvCxnSpPr/>
          <p:nvPr/>
        </p:nvCxnSpPr>
        <p:spPr>
          <a:xfrm flipV="1">
            <a:off x="4898825" y="5162549"/>
            <a:ext cx="0" cy="571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07D85D5-FDE8-49BC-8F50-E69E2DD8B237}"/>
              </a:ext>
            </a:extLst>
          </p:cNvPr>
          <p:cNvCxnSpPr>
            <a:endCxn id="25" idx="3"/>
          </p:cNvCxnSpPr>
          <p:nvPr/>
        </p:nvCxnSpPr>
        <p:spPr>
          <a:xfrm flipH="1">
            <a:off x="6096000" y="6276974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21750E-FE38-4FE9-A4B0-0889EE99B792}"/>
              </a:ext>
            </a:extLst>
          </p:cNvPr>
          <p:cNvCxnSpPr/>
          <p:nvPr/>
        </p:nvCxnSpPr>
        <p:spPr>
          <a:xfrm>
            <a:off x="5676900" y="4776786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F3D9660-C51E-4618-8EDD-7DC82C47F83A}"/>
              </a:ext>
            </a:extLst>
          </p:cNvPr>
          <p:cNvCxnSpPr/>
          <p:nvPr/>
        </p:nvCxnSpPr>
        <p:spPr>
          <a:xfrm>
            <a:off x="8896350" y="4814886"/>
            <a:ext cx="1152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125DE9A-B564-45F7-9FF6-D49662384A76}"/>
              </a:ext>
            </a:extLst>
          </p:cNvPr>
          <p:cNvCxnSpPr>
            <a:cxnSpLocks/>
          </p:cNvCxnSpPr>
          <p:nvPr/>
        </p:nvCxnSpPr>
        <p:spPr>
          <a:xfrm flipV="1">
            <a:off x="4874710" y="3090861"/>
            <a:ext cx="9651" cy="1385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BBF311-E8C1-4002-A567-A232B384EABC}"/>
              </a:ext>
            </a:extLst>
          </p:cNvPr>
          <p:cNvCxnSpPr>
            <a:cxnSpLocks/>
          </p:cNvCxnSpPr>
          <p:nvPr/>
        </p:nvCxnSpPr>
        <p:spPr>
          <a:xfrm flipV="1">
            <a:off x="4847322" y="1352550"/>
            <a:ext cx="0" cy="914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3EEBE19-6D69-4014-8EC7-30EB6A21E274}"/>
              </a:ext>
            </a:extLst>
          </p:cNvPr>
          <p:cNvCxnSpPr/>
          <p:nvPr/>
        </p:nvCxnSpPr>
        <p:spPr>
          <a:xfrm flipH="1">
            <a:off x="2314575" y="909637"/>
            <a:ext cx="1571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C815956-D34B-47B5-8DF2-1AAE045BDC8F}"/>
              </a:ext>
            </a:extLst>
          </p:cNvPr>
          <p:cNvSpPr txBox="1"/>
          <p:nvPr/>
        </p:nvSpPr>
        <p:spPr>
          <a:xfrm>
            <a:off x="8503102" y="617249"/>
            <a:ext cx="3105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Gabriola" panose="04040605051002020D02" pitchFamily="82" charset="0"/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81088943"/>
      </p:ext>
    </p:extLst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3122B-084C-4A22-BC6D-C725395FA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8800" dirty="0">
                <a:solidFill>
                  <a:schemeClr val="bg1"/>
                </a:solidFill>
                <a:latin typeface="Gabriola" panose="04040605051002020D02" pitchFamily="82" charset="0"/>
              </a:rPr>
              <a:t>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95850-841F-4AC2-82FF-3B3C301B9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0369"/>
            <a:ext cx="4423117" cy="4351338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Segoe Print" panose="02000600000000000000" pitchFamily="2" charset="0"/>
              </a:rPr>
              <a:t>ESP8266 12E module</a:t>
            </a:r>
          </a:p>
          <a:p>
            <a:endParaRPr lang="en-GB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Segoe Print" panose="02000600000000000000" pitchFamily="2" charset="0"/>
              </a:rPr>
              <a:t>NRF modules</a:t>
            </a: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Segoe Print" panose="02000600000000000000" pitchFamily="2" charset="0"/>
              </a:rPr>
              <a:t>LED’s (Street Lights).</a:t>
            </a:r>
          </a:p>
          <a:p>
            <a:endParaRPr lang="en-GB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Segoe Print" panose="02000600000000000000" pitchFamily="2" charset="0"/>
              </a:rPr>
              <a:t>LDR Sensor.</a:t>
            </a:r>
          </a:p>
        </p:txBody>
      </p:sp>
    </p:spTree>
    <p:extLst>
      <p:ext uri="{BB962C8B-B14F-4D97-AF65-F5344CB8AC3E}">
        <p14:creationId xmlns:p14="http://schemas.microsoft.com/office/powerpoint/2010/main" val="2501360262"/>
      </p:ext>
    </p:extLst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6746-147D-4127-B1F6-F062FE6F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Gabriola" panose="04040605051002020D02" pitchFamily="82" charset="0"/>
              </a:rPr>
              <a:t>Project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0F991-67B7-4DBB-85F3-7113FAE9B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Print" panose="02000600000000000000" pitchFamily="2" charset="0"/>
              </a:rPr>
              <a:t>Wireless sensor Mesh network with NRF modules.</a:t>
            </a:r>
          </a:p>
          <a:p>
            <a:endParaRPr lang="en-US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Segoe Print" panose="02000600000000000000" pitchFamily="2" charset="0"/>
              </a:rPr>
              <a:t>Exploring cloud platform(IBM).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Segoe Print" panose="02000600000000000000" pitchFamily="2" charset="0"/>
              </a:rPr>
              <a:t>Working with API’s</a:t>
            </a:r>
          </a:p>
          <a:p>
            <a:endParaRPr lang="en-US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Segoe Print" panose="02000600000000000000" pitchFamily="2" charset="0"/>
              </a:rPr>
              <a:t>Understanding the Http protocol</a:t>
            </a:r>
          </a:p>
          <a:p>
            <a:endParaRPr lang="en-US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Segoe Print" panose="02000600000000000000" pitchFamily="2" charset="0"/>
              </a:rPr>
              <a:t>Monitoring the streetlight status and controlling through web App</a:t>
            </a:r>
          </a:p>
          <a:p>
            <a:endParaRPr lang="en-US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Segoe Print" panose="02000600000000000000" pitchFamily="2" charset="0"/>
              </a:rPr>
              <a:t>Based on weather conditions, the intensity of street lights is also adjusted.</a:t>
            </a:r>
          </a:p>
        </p:txBody>
      </p:sp>
    </p:spTree>
    <p:extLst>
      <p:ext uri="{BB962C8B-B14F-4D97-AF65-F5344CB8AC3E}">
        <p14:creationId xmlns:p14="http://schemas.microsoft.com/office/powerpoint/2010/main" val="4248280624"/>
      </p:ext>
    </p:extLst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D533D-1631-4313-B9D4-C8B785F1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Gabriola" panose="04040605051002020D02" pitchFamily="82" charset="0"/>
              </a:rPr>
              <a:t>Future Scope</a:t>
            </a:r>
            <a:endParaRPr lang="en-GB" sz="7200" dirty="0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51FCE-D701-4F87-8EF2-59B53BDA6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Segoe Print" panose="02000600000000000000" pitchFamily="2" charset="0"/>
              </a:rPr>
              <a:t>The project has scope in varied alternative applications like for providing lighting in industries, campuses and parking. 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Segoe Print" panose="02000600000000000000" pitchFamily="2" charset="0"/>
              </a:rPr>
              <a:t>The project presents much more benefits which might over shadow the current limitations. 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Segoe Print" panose="02000600000000000000" pitchFamily="2" charset="0"/>
              </a:rPr>
              <a:t>Keeping in sight the long run advantages and therefore the initial price would never be an issue because the investment recurrence time is extremely less.</a:t>
            </a:r>
            <a:endParaRPr lang="en-GB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552205"/>
      </p:ext>
    </p:extLst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509DE-27A0-4C98-8328-C6EDC4F3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Gabriola" panose="04040605051002020D02" pitchFamily="82" charset="0"/>
              </a:rPr>
              <a:t>Conclusion</a:t>
            </a:r>
            <a:endParaRPr lang="en-GB" sz="7200" dirty="0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F8A9E-C76C-4A38-AB9C-2359490AE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Segoe Print" panose="02000600000000000000" pitchFamily="2" charset="0"/>
              </a:rPr>
              <a:t>Price effective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Segoe Print" panose="02000600000000000000" pitchFamily="2" charset="0"/>
              </a:rPr>
              <a:t>Eco-friendly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Segoe Print" panose="02000600000000000000" pitchFamily="2" charset="0"/>
              </a:rPr>
              <a:t>Safest Technique to Save Energy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Segoe Print" panose="02000600000000000000" pitchFamily="2" charset="0"/>
              </a:rPr>
              <a:t>Through this method the light status data is accessed from anytime and anyplace. </a:t>
            </a:r>
          </a:p>
          <a:p>
            <a:pPr>
              <a:lnSpc>
                <a:spcPct val="100000"/>
              </a:lnSpc>
            </a:pPr>
            <a:endParaRPr lang="en-GB" sz="2000" dirty="0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691912"/>
      </p:ext>
    </p:extLst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1657</TotalTime>
  <Words>392</Words>
  <Application>Microsoft Office PowerPoint</Application>
  <PresentationFormat>Widescreen</PresentationFormat>
  <Paragraphs>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Gabriola</vt:lpstr>
      <vt:lpstr>Segoe Print</vt:lpstr>
      <vt:lpstr>Office Theme</vt:lpstr>
      <vt:lpstr>Intelligent And Weather Adaptive Street  Lighting System </vt:lpstr>
      <vt:lpstr>Project Description</vt:lpstr>
      <vt:lpstr>Disadvantages Of The Existing System</vt:lpstr>
      <vt:lpstr>Advantages Of The Proposed System</vt:lpstr>
      <vt:lpstr>PowerPoint Presentation</vt:lpstr>
      <vt:lpstr>Hardware</vt:lpstr>
      <vt:lpstr>Project Highlights</vt:lpstr>
      <vt:lpstr>Future Scope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And Weather Adaptive Street  Lighting System</dc:title>
  <dc:creator>Kiran Kumar</dc:creator>
  <cp:lastModifiedBy>Kiran Kumar</cp:lastModifiedBy>
  <cp:revision>21</cp:revision>
  <dcterms:created xsi:type="dcterms:W3CDTF">2019-05-23T08:23:07Z</dcterms:created>
  <dcterms:modified xsi:type="dcterms:W3CDTF">2019-05-25T06:51:18Z</dcterms:modified>
</cp:coreProperties>
</file>